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4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6"/>
  </p:notesMasterIdLst>
  <p:sldIdLst>
    <p:sldId id="256" r:id="rId2"/>
    <p:sldId id="298" r:id="rId3"/>
    <p:sldId id="453" r:id="rId4"/>
    <p:sldId id="354" r:id="rId5"/>
    <p:sldId id="346" r:id="rId6"/>
    <p:sldId id="416" r:id="rId7"/>
    <p:sldId id="417" r:id="rId8"/>
    <p:sldId id="328" r:id="rId9"/>
    <p:sldId id="454" r:id="rId10"/>
    <p:sldId id="380" r:id="rId11"/>
    <p:sldId id="419" r:id="rId12"/>
    <p:sldId id="342" r:id="rId13"/>
    <p:sldId id="394" r:id="rId14"/>
    <p:sldId id="343" r:id="rId15"/>
    <p:sldId id="345" r:id="rId16"/>
    <p:sldId id="455" r:id="rId17"/>
    <p:sldId id="334" r:id="rId18"/>
    <p:sldId id="335" r:id="rId19"/>
    <p:sldId id="336" r:id="rId20"/>
    <p:sldId id="341" r:id="rId21"/>
    <p:sldId id="351" r:id="rId22"/>
    <p:sldId id="352" r:id="rId23"/>
    <p:sldId id="420" r:id="rId24"/>
    <p:sldId id="45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3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273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01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127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72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isn’t what actually happens in an implementation. But in an implementation, we don’t actually use up the code as we execute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07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89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interpreter will infinite-loop when the program infinite-loops!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819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168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172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have a full imperative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12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have a full imperative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36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have a full imperative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69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96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Structure of a structural rule: expression on the bottom-left, same expression on the bottom-right, step above the line</a:t>
            </a:r>
          </a:p>
          <a:p>
            <a:r>
              <a:rPr lang="en-US" dirty="0"/>
              <a:t>The structural rule is what we do when we *don’t know* yet whether the condition is true </a:t>
            </a:r>
            <a:r>
              <a:rPr lang="en-US"/>
              <a:t>or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44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Structure of a structural rule: expression on the bottom-left, same expression on the bottom-right, step above the line</a:t>
            </a:r>
          </a:p>
          <a:p>
            <a:r>
              <a:rPr lang="en-US" dirty="0"/>
              <a:t>The structural rule is what we do when we *don’t know* yet whether the condition is true or false.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3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9/25/2023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42031-0401-C105-12C7-29EC3F6C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Structural rule: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rules: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/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true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/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/>
              <p:nvPr/>
            </p:nvSpPr>
            <p:spPr>
              <a:xfrm>
                <a:off x="2947125" y="2265662"/>
                <a:ext cx="7002126" cy="1141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125" y="2265662"/>
                <a:ext cx="7002126" cy="1141274"/>
              </a:xfrm>
              <a:prstGeom prst="rect">
                <a:avLst/>
              </a:prstGeom>
              <a:blipFill>
                <a:blip r:embed="rId5"/>
                <a:stretch>
                  <a:fillRect r="-15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618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42031-0401-C105-12C7-29EC3F6C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Structural rule: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rules: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/>
              <p:nvPr/>
            </p:nvSpPr>
            <p:spPr>
              <a:xfrm>
                <a:off x="4243086" y="3619949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m:rPr>
                                  <m:nor/>
                                </m:rPr>
                                <a:rPr lang="en-US" sz="3200" b="0" smtClean="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086" y="3619949"/>
                <a:ext cx="7002126" cy="1140505"/>
              </a:xfrm>
              <a:prstGeom prst="rect">
                <a:avLst/>
              </a:prstGeom>
              <a:blipFill>
                <a:blip r:embed="rId3"/>
                <a:stretch>
                  <a:fillRect r="-8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/>
              <p:nvPr/>
            </p:nvSpPr>
            <p:spPr>
              <a:xfrm>
                <a:off x="4125866" y="4845776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){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}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{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}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866" y="4845776"/>
                <a:ext cx="7002126" cy="1140505"/>
              </a:xfrm>
              <a:prstGeom prst="rect">
                <a:avLst/>
              </a:prstGeom>
              <a:blipFill>
                <a:blip r:embed="rId4"/>
                <a:stretch>
                  <a:fillRect r="-11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/>
              <p:nvPr/>
            </p:nvSpPr>
            <p:spPr>
              <a:xfrm>
                <a:off x="548902" y="2312827"/>
                <a:ext cx="7002126" cy="1141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){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}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{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}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02" y="2312827"/>
                <a:ext cx="7002126" cy="1141274"/>
              </a:xfrm>
              <a:prstGeom prst="rect">
                <a:avLst/>
              </a:prstGeom>
              <a:blipFill>
                <a:blip r:embed="rId5"/>
                <a:stretch>
                  <a:fillRect r="-58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479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Exercise: Try writing small-step semantic rules for the repeat command, an infinite loop.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4056467" y="2564540"/>
                <a:ext cx="3112617" cy="842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467" y="2564540"/>
                <a:ext cx="3112617" cy="842859"/>
              </a:xfrm>
              <a:prstGeom prst="rect">
                <a:avLst/>
              </a:prstGeom>
              <a:blipFill>
                <a:blip r:embed="rId3"/>
                <a:stretch>
                  <a:fillRect r="-1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85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3388649" y="2564540"/>
                <a:ext cx="3112617" cy="842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649" y="2564540"/>
                <a:ext cx="3112617" cy="842859"/>
              </a:xfrm>
              <a:prstGeom prst="rect">
                <a:avLst/>
              </a:prstGeom>
              <a:blipFill>
                <a:blip r:embed="rId3"/>
                <a:stretch>
                  <a:fillRect r="-727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8734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3351617" y="2564540"/>
                <a:ext cx="3112617" cy="11378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′)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617" y="2564540"/>
                <a:ext cx="3112617" cy="1137876"/>
              </a:xfrm>
              <a:prstGeom prst="rect">
                <a:avLst/>
              </a:prstGeom>
              <a:blipFill>
                <a:blip r:embed="rId3"/>
                <a:stretch>
                  <a:fillRect r="-80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2CAACF9-96B7-42B2-9313-C4AAC1D31998}"/>
                  </a:ext>
                </a:extLst>
              </p:cNvPr>
              <p:cNvSpPr/>
              <p:nvPr/>
            </p:nvSpPr>
            <p:spPr>
              <a:xfrm>
                <a:off x="4389842" y="4279040"/>
                <a:ext cx="3112617" cy="11378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repeat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2CAACF9-96B7-42B2-9313-C4AAC1D319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842" y="4279040"/>
                <a:ext cx="3112617" cy="1137876"/>
              </a:xfrm>
              <a:prstGeom prst="rect">
                <a:avLst/>
              </a:prstGeom>
              <a:blipFill>
                <a:blip r:embed="rId4"/>
                <a:stretch>
                  <a:fillRect r="-76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D3D871-BA6D-43E3-AF6E-438256A534E2}"/>
                  </a:ext>
                </a:extLst>
              </p:cNvPr>
              <p:cNvSpPr txBox="1"/>
              <p:nvPr/>
            </p:nvSpPr>
            <p:spPr>
              <a:xfrm>
                <a:off x="4354446" y="5525020"/>
                <a:ext cx="4219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But where do we get the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?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D3D871-BA6D-43E3-AF6E-438256A53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446" y="5525020"/>
                <a:ext cx="4219575" cy="523220"/>
              </a:xfrm>
              <a:prstGeom prst="rect">
                <a:avLst/>
              </a:prstGeom>
              <a:blipFill>
                <a:blip r:embed="rId5"/>
                <a:stretch>
                  <a:fillRect l="-2890" t="-10465" r="-1012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93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3523067" y="2564540"/>
                <a:ext cx="3112617" cy="842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repeat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067" y="2564540"/>
                <a:ext cx="3112617" cy="842859"/>
              </a:xfrm>
              <a:prstGeom prst="rect">
                <a:avLst/>
              </a:prstGeom>
              <a:blipFill>
                <a:blip r:embed="rId3"/>
                <a:stretch>
                  <a:fillRect r="-88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63EFA37-256C-4247-9B2C-FBCB738273D0}"/>
                  </a:ext>
                </a:extLst>
              </p:cNvPr>
              <p:cNvSpPr/>
              <p:nvPr/>
            </p:nvSpPr>
            <p:spPr>
              <a:xfrm>
                <a:off x="1909501" y="4298066"/>
                <a:ext cx="3112617" cy="1149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63EFA37-256C-4247-9B2C-FBCB73827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501" y="4298066"/>
                <a:ext cx="3112617" cy="1149354"/>
              </a:xfrm>
              <a:prstGeom prst="rect">
                <a:avLst/>
              </a:prstGeom>
              <a:blipFill>
                <a:blip r:embed="rId4"/>
                <a:stretch>
                  <a:fillRect r="-33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AE43E9B-6884-4DF1-9AE0-39B034F49C86}"/>
                  </a:ext>
                </a:extLst>
              </p:cNvPr>
              <p:cNvSpPr/>
              <p:nvPr/>
            </p:nvSpPr>
            <p:spPr>
              <a:xfrm>
                <a:off x="6664538" y="4570129"/>
                <a:ext cx="3112617" cy="8772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AE43E9B-6884-4DF1-9AE0-39B034F49C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538" y="4570129"/>
                <a:ext cx="3112617" cy="877291"/>
              </a:xfrm>
              <a:prstGeom prst="rect">
                <a:avLst/>
              </a:prstGeom>
              <a:blipFill>
                <a:blip r:embed="rId5"/>
                <a:stretch>
                  <a:fillRect r="-30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760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94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While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</a:t>
            </a:r>
            <a:r>
              <a:rPr lang="en-US" dirty="0">
                <a:latin typeface="Consolas" panose="020B0609020204030204" pitchFamily="49" charset="0"/>
              </a:rPr>
              <a:t>repeat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Need to check the condition before each iteration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2761067" y="2379755"/>
                <a:ext cx="3112617" cy="8472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067" y="2379755"/>
                <a:ext cx="3112617" cy="847283"/>
              </a:xfrm>
              <a:prstGeom prst="rect">
                <a:avLst/>
              </a:prstGeom>
              <a:blipFill>
                <a:blip r:embed="rId3"/>
                <a:stretch>
                  <a:fillRect r="-137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86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Small-Step Semantics of While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635500" y="2379755"/>
                <a:ext cx="3112617" cy="8462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500" y="2379755"/>
                <a:ext cx="3112617" cy="846257"/>
              </a:xfrm>
              <a:prstGeom prst="rect">
                <a:avLst/>
              </a:prstGeom>
              <a:blipFill>
                <a:blip r:embed="rId3"/>
                <a:stretch>
                  <a:fillRect r="-25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332D575-B354-4518-ABEF-F1916D561E26}"/>
                  </a:ext>
                </a:extLst>
              </p:cNvPr>
              <p:cNvSpPr/>
              <p:nvPr/>
            </p:nvSpPr>
            <p:spPr>
              <a:xfrm>
                <a:off x="314118" y="3552358"/>
                <a:ext cx="11639583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(</a:t>
                </a:r>
                <a:r>
                  <a:rPr lang="en-US" sz="2800" dirty="0">
                    <a:latin typeface="Consolas" panose="020B0609020204030204" pitchFamily="49" charset="0"/>
                  </a:rPr>
                  <a:t>while(not(x = 0)){ x := x – 1 }</a:t>
                </a:r>
                <a:r>
                  <a:rPr lang="en-US" sz="3200" dirty="0"/>
                  <a:t>, {x = 2})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(</a:t>
                </a:r>
                <a:r>
                  <a:rPr lang="en-US" sz="2800" dirty="0">
                    <a:latin typeface="Consolas" panose="020B0609020204030204" pitchFamily="49" charset="0"/>
                  </a:rPr>
                  <a:t>if(not(x = 0)){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latin typeface="Consolas" panose="020B0609020204030204" pitchFamily="49" charset="0"/>
                  </a:rPr>
                  <a:t>x := x – 1; while …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latin typeface="Consolas" panose="020B0609020204030204" pitchFamily="49" charset="0"/>
                  </a:rPr>
                  <a:t>}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latin typeface="Consolas" panose="020B0609020204030204" pitchFamily="49" charset="0"/>
                  </a:rPr>
                  <a:t>else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latin typeface="Consolas" panose="020B0609020204030204" pitchFamily="49" charset="0"/>
                  </a:rPr>
                  <a:t>skip</a:t>
                </a:r>
                <a:r>
                  <a:rPr lang="en-US" sz="3200" dirty="0"/>
                  <a:t>, {x = 2})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…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(</a:t>
                </a:r>
                <a:r>
                  <a:rPr lang="en-US" sz="2800" dirty="0">
                    <a:latin typeface="Consolas" panose="020B0609020204030204" pitchFamily="49" charset="0"/>
                  </a:rPr>
                  <a:t>x := x – 1; while …</a:t>
                </a:r>
                <a:r>
                  <a:rPr lang="en-US" sz="3200" dirty="0"/>
                  <a:t>, {x = 2})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…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(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while(not(x = 0)){ x := x – 1</a:t>
                </a:r>
                <a:r>
                  <a:rPr lang="en-US" sz="280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; while … 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}</a:t>
                </a:r>
                <a:r>
                  <a:rPr lang="en-US" sz="3200" dirty="0"/>
                  <a:t>, {x = 1})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(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if(not(x = 0)){</a:t>
                </a:r>
                <a:r>
                  <a:rPr lang="en-US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x := x – 1; while …</a:t>
                </a:r>
                <a:r>
                  <a:rPr lang="en-US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}</a:t>
                </a:r>
                <a:r>
                  <a:rPr lang="en-US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skip</a:t>
                </a:r>
                <a:r>
                  <a:rPr lang="en-US" sz="3200" dirty="0"/>
                  <a:t>, {x = 1})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…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(</a:t>
                </a:r>
                <a:r>
                  <a:rPr lang="en-US" sz="28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while(not(x = 0)){ … }</a:t>
                </a:r>
                <a:r>
                  <a:rPr lang="en-US" sz="3200" dirty="0"/>
                  <a:t>, {x = 0})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…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(</a:t>
                </a:r>
                <a:r>
                  <a:rPr lang="en-US" sz="2800" dirty="0">
                    <a:latin typeface="Consolas" panose="020B0609020204030204" pitchFamily="49" charset="0"/>
                  </a:rPr>
                  <a:t>skip</a:t>
                </a:r>
                <a:r>
                  <a:rPr lang="en-US" sz="3200" dirty="0"/>
                  <a:t>, {x = 0})</a:t>
                </a:r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332D575-B354-4518-ABEF-F1916D561E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18" y="3552358"/>
                <a:ext cx="11639583" cy="3539430"/>
              </a:xfrm>
              <a:prstGeom prst="rect">
                <a:avLst/>
              </a:prstGeom>
              <a:blipFill>
                <a:blip r:embed="rId4"/>
                <a:stretch>
                  <a:fillRect l="-1362" t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64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Big-Step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4824195-821C-4128-A90F-804C555E9755}"/>
                  </a:ext>
                </a:extLst>
              </p:cNvPr>
              <p:cNvSpPr/>
              <p:nvPr/>
            </p:nvSpPr>
            <p:spPr>
              <a:xfrm>
                <a:off x="248994" y="1604506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{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4824195-821C-4128-A90F-804C555E97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94" y="1604506"/>
                <a:ext cx="3112617" cy="1128579"/>
              </a:xfrm>
              <a:prstGeom prst="rect">
                <a:avLst/>
              </a:prstGeom>
              <a:blipFill>
                <a:blip r:embed="rId3"/>
                <a:stretch>
                  <a:fillRect r="-8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B6E1848-E6EB-4D20-84BF-C96579EFE5E3}"/>
                  </a:ext>
                </a:extLst>
              </p:cNvPr>
              <p:cNvSpPr/>
              <p:nvPr/>
            </p:nvSpPr>
            <p:spPr>
              <a:xfrm>
                <a:off x="6337381" y="1607664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{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B6E1848-E6EB-4D20-84BF-C96579EFE5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381" y="1607664"/>
                <a:ext cx="3112617" cy="1128579"/>
              </a:xfrm>
              <a:prstGeom prst="rect">
                <a:avLst/>
              </a:prstGeom>
              <a:blipFill>
                <a:blip r:embed="rId4"/>
                <a:stretch>
                  <a:fillRect r="-8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AF5F4D4-7216-49C1-B30D-EF161A866E61}"/>
                  </a:ext>
                </a:extLst>
              </p:cNvPr>
              <p:cNvSpPr/>
              <p:nvPr/>
            </p:nvSpPr>
            <p:spPr>
              <a:xfrm>
                <a:off x="1617899" y="3496777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AF5F4D4-7216-49C1-B30D-EF161A866E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899" y="3496777"/>
                <a:ext cx="3112617" cy="1128579"/>
              </a:xfrm>
              <a:prstGeom prst="rect">
                <a:avLst/>
              </a:prstGeom>
              <a:blipFill>
                <a:blip r:embed="rId5"/>
                <a:stretch>
                  <a:fillRect r="-186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EA7E94D-381B-4EDD-8FAC-FADB2455FB47}"/>
                  </a:ext>
                </a:extLst>
              </p:cNvPr>
              <p:cNvSpPr/>
              <p:nvPr/>
            </p:nvSpPr>
            <p:spPr>
              <a:xfrm>
                <a:off x="4219205" y="5012661"/>
                <a:ext cx="3112617" cy="1147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EA7E94D-381B-4EDD-8FAC-FADB2455F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9205" y="5012661"/>
                <a:ext cx="3112617" cy="1147686"/>
              </a:xfrm>
              <a:prstGeom prst="rect">
                <a:avLst/>
              </a:prstGeom>
              <a:blipFill>
                <a:blip r:embed="rId6"/>
                <a:stretch>
                  <a:fillRect r="-26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48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DF876-2C90-46A6-A3FD-9F22B06A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F89D-E859-4B26-95EE-847C28C17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alone or in group of 2-3</a:t>
            </a:r>
          </a:p>
          <a:p>
            <a:r>
              <a:rPr lang="en-US" dirty="0"/>
              <a:t>Project ideas:</a:t>
            </a:r>
          </a:p>
          <a:p>
            <a:pPr lvl="1"/>
            <a:r>
              <a:rPr lang="en-US" dirty="0"/>
              <a:t>Write syntax, typing rules, and/or operational semantics for some language or feature we won’t cover in class</a:t>
            </a:r>
          </a:p>
          <a:p>
            <a:pPr lvl="1"/>
            <a:r>
              <a:rPr lang="en-US" dirty="0"/>
              <a:t>Design and implement a small domain-specific language</a:t>
            </a:r>
          </a:p>
          <a:p>
            <a:pPr lvl="1"/>
            <a:r>
              <a:rPr lang="en-US" dirty="0"/>
              <a:t>Find an existing language definition (</a:t>
            </a:r>
            <a:r>
              <a:rPr lang="en-US" dirty="0" err="1"/>
              <a:t>CompCert</a:t>
            </a:r>
            <a:r>
              <a:rPr lang="en-US" dirty="0"/>
              <a:t> C semantics, </a:t>
            </a:r>
            <a:r>
              <a:rPr lang="en-US" dirty="0" err="1"/>
              <a:t>WebAssembly</a:t>
            </a:r>
            <a:r>
              <a:rPr lang="en-US" dirty="0"/>
              <a:t> interpreter, etc.) and extend it/use it for something</a:t>
            </a:r>
          </a:p>
          <a:p>
            <a:r>
              <a:rPr lang="en-US" dirty="0"/>
              <a:t>Project proposal first submission </a:t>
            </a:r>
            <a:r>
              <a:rPr lang="en-US"/>
              <a:t>due 10/5</a:t>
            </a:r>
            <a:endParaRPr lang="en-US" dirty="0"/>
          </a:p>
          <a:p>
            <a:r>
              <a:rPr lang="en-US" dirty="0"/>
              <a:t>If you’re not sure what to do, come by office hours and we can discuss!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49C84-838B-4756-B7C3-C625B665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060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B9B1-5E99-4F58-9303-8AE52195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7AE2D-0A5D-4AF4-8662-A7466DC93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(s : state)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While (e, c)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e s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BoolVal</a:t>
            </a:r>
            <a:r>
              <a:rPr lang="en-US" dirty="0"/>
              <a:t> true) -&gt;</a:t>
            </a:r>
          </a:p>
          <a:p>
            <a:pPr marL="0" indent="0">
              <a:buNone/>
            </a:pPr>
            <a:r>
              <a:rPr lang="en-US" dirty="0"/>
              <a:t>            (match </a:t>
            </a:r>
            <a:r>
              <a:rPr lang="en-US" dirty="0" err="1"/>
              <a:t>eval_cmd</a:t>
            </a:r>
            <a:r>
              <a:rPr lang="en-US" dirty="0"/>
              <a:t> c s with</a:t>
            </a:r>
          </a:p>
          <a:p>
            <a:pPr marL="0" indent="0">
              <a:buNone/>
            </a:pPr>
            <a:r>
              <a:rPr lang="en-US" dirty="0"/>
              <a:t>            | Some s’ -&gt; </a:t>
            </a:r>
            <a:r>
              <a:rPr lang="en-US" dirty="0" err="1"/>
              <a:t>eval_cmd</a:t>
            </a:r>
            <a:r>
              <a:rPr lang="en-US" dirty="0"/>
              <a:t> (While (e, c)) s’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04836-9823-4809-B853-30C64C6E2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839EDF-D689-478D-B9D9-2337DCED9E35}"/>
                  </a:ext>
                </a:extLst>
              </p:cNvPr>
              <p:cNvSpPr/>
              <p:nvPr/>
            </p:nvSpPr>
            <p:spPr>
              <a:xfrm>
                <a:off x="4178219" y="2333569"/>
                <a:ext cx="3112617" cy="10054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num>
                        <m:den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28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839EDF-D689-478D-B9D9-2337DCED9E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219" y="2333569"/>
                <a:ext cx="3112617" cy="1005468"/>
              </a:xfrm>
              <a:prstGeom prst="rect">
                <a:avLst/>
              </a:prstGeom>
              <a:blipFill>
                <a:blip r:embed="rId3"/>
                <a:stretch>
                  <a:fillRect r="-150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6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Infinite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AF5F4D4-7216-49C1-B30D-EF161A866E61}"/>
                  </a:ext>
                </a:extLst>
              </p:cNvPr>
              <p:cNvSpPr/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AF5F4D4-7216-49C1-B30D-EF161A866E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  <a:blipFill>
                <a:blip r:embed="rId3"/>
                <a:stretch>
                  <a:fillRect r="-186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/>
              <p:nvPr/>
            </p:nvSpPr>
            <p:spPr>
              <a:xfrm>
                <a:off x="3141127" y="4390857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,{}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127" y="4390857"/>
                <a:ext cx="3112617" cy="1128579"/>
              </a:xfrm>
              <a:prstGeom prst="rect">
                <a:avLst/>
              </a:prstGeom>
              <a:blipFill>
                <a:blip r:embed="rId4"/>
                <a:stretch>
                  <a:fillRect r="-85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082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Infinite Loops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/>
              <p:nvPr/>
            </p:nvSpPr>
            <p:spPr>
              <a:xfrm>
                <a:off x="98612" y="4358959"/>
                <a:ext cx="3112617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{}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,{}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⇓{}   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}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 ?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,{}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12" y="4358959"/>
                <a:ext cx="3112617" cy="1148520"/>
              </a:xfrm>
              <a:prstGeom prst="rect">
                <a:avLst/>
              </a:prstGeom>
              <a:blipFill>
                <a:blip r:embed="rId3"/>
                <a:stretch>
                  <a:fillRect r="-285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F07127E-CE74-E841-4C27-10C221366912}"/>
                  </a:ext>
                </a:extLst>
              </p:cNvPr>
              <p:cNvSpPr/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F07127E-CE74-E841-4C27-10C221366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  <a:blipFill>
                <a:blip r:embed="rId4"/>
                <a:stretch>
                  <a:fillRect r="-186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2250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Infinite Loops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/>
              <p:nvPr/>
            </p:nvSpPr>
            <p:spPr>
              <a:xfrm>
                <a:off x="98612" y="4358959"/>
                <a:ext cx="3112617" cy="1330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{}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,{}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⇓{}  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while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true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){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skip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}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,{}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 ?</m:t>
                              </m:r>
                            </m:den>
                          </m:f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,{}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E991E4-BBE7-40B1-A4CD-83632FEA99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12" y="4358959"/>
                <a:ext cx="3112617" cy="1330492"/>
              </a:xfrm>
              <a:prstGeom prst="rect">
                <a:avLst/>
              </a:prstGeom>
              <a:blipFill>
                <a:blip r:embed="rId3"/>
                <a:stretch>
                  <a:fillRect r="-282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F07127E-CE74-E841-4C27-10C221366912}"/>
                  </a:ext>
                </a:extLst>
              </p:cNvPr>
              <p:cNvSpPr/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while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){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}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F07127E-CE74-E841-4C27-10C221366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899" y="1708617"/>
                <a:ext cx="3112617" cy="1128579"/>
              </a:xfrm>
              <a:prstGeom prst="rect">
                <a:avLst/>
              </a:prstGeom>
              <a:blipFill>
                <a:blip r:embed="rId4"/>
                <a:stretch>
                  <a:fillRect r="-186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B19DBA50-64D8-10DE-A483-A3715D0A9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636713"/>
            <a:ext cx="10753725" cy="4775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 we can never prove it evaluates to anything!</a:t>
            </a:r>
          </a:p>
        </p:txBody>
      </p:sp>
    </p:spTree>
    <p:extLst>
      <p:ext uri="{BB962C8B-B14F-4D97-AF65-F5344CB8AC3E}">
        <p14:creationId xmlns:p14="http://schemas.microsoft.com/office/powerpoint/2010/main" val="1981598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24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7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and Commands: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6034276" cy="46302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while(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5358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ED55-6302-4BC3-A5AC-63B49F86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Control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DC883-A6EE-4041-8A5B-D810F30BC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variables, assignment, and sequencing, we can write lists of computations: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</a:rPr>
              <a:t>x := 0; x := x + 1; y := x; x := x + 1</a:t>
            </a:r>
          </a:p>
          <a:p>
            <a:r>
              <a:rPr lang="en-US" dirty="0"/>
              <a:t>Control flow lets us write more complicated patterns:</a:t>
            </a:r>
          </a:p>
          <a:p>
            <a:pPr lvl="1"/>
            <a:r>
              <a:rPr lang="en-US" dirty="0"/>
              <a:t>Branching gives us commands that only happen sometimes</a:t>
            </a:r>
          </a:p>
          <a:p>
            <a:pPr lvl="1"/>
            <a:r>
              <a:rPr lang="en-US" dirty="0"/>
              <a:t>Loops let us write variable-length programs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x := if 1+2=3 then 4 else 5</a:t>
            </a:r>
            <a:r>
              <a:rPr lang="en-US" dirty="0"/>
              <a:t>			(had before)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if(1+2=3) { x := 4 } else { y := 5 }</a:t>
            </a:r>
            <a:r>
              <a:rPr lang="en-US" dirty="0"/>
              <a:t>	(need to add)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0538F-2F78-475E-939E-E2887DC8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38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6034276" cy="46302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while(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2253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6907" y="1639915"/>
            <a:ext cx="6360969" cy="46302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if(e){ c }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=&gt;</a:t>
            </a: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if(e){ c } else { skip }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do{ c } while(e)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=&gt;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c; while(e){ c }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for(</a:t>
            </a: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 = e; </a:t>
            </a: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cond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 </a:t>
            </a: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incr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 c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=&gt;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 := e; while(</a:t>
            </a: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cond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  c; </a:t>
            </a:r>
            <a:r>
              <a:rPr lang="en-US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incr</a:t>
            </a: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 }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Syntactic Sugar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6034276" cy="46302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while(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2345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2403255" y="3504203"/>
                <a:ext cx="3112617" cy="11085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){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}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{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}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255" y="3504203"/>
                <a:ext cx="3112617" cy="1108509"/>
              </a:xfrm>
              <a:prstGeom prst="rect">
                <a:avLst/>
              </a:prstGeom>
              <a:blipFill>
                <a:blip r:embed="rId3"/>
                <a:stretch>
                  <a:fillRect r="-113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/>
              <p:nvPr/>
            </p:nvSpPr>
            <p:spPr>
              <a:xfrm>
                <a:off x="3737733" y="5352517"/>
                <a:ext cx="3112617" cy="11085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while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){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}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733" y="5352517"/>
                <a:ext cx="3112617" cy="1108509"/>
              </a:xfrm>
              <a:prstGeom prst="rect">
                <a:avLst/>
              </a:prstGeom>
              <a:blipFill>
                <a:blip r:embed="rId4"/>
                <a:stretch>
                  <a:fillRect r="-37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239608C-5109-4AEE-998A-9D512647EEC2}"/>
                  </a:ext>
                </a:extLst>
              </p:cNvPr>
              <p:cNvSpPr/>
              <p:nvPr/>
            </p:nvSpPr>
            <p:spPr>
              <a:xfrm>
                <a:off x="1379529" y="1689067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239608C-5109-4AEE-998A-9D512647EE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29" y="1689067"/>
                <a:ext cx="3112617" cy="1048044"/>
              </a:xfrm>
              <a:prstGeom prst="rect">
                <a:avLst/>
              </a:prstGeom>
              <a:blipFill>
                <a:blip r:embed="rId5"/>
                <a:stretch>
                  <a:fillRect r="-10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86A75B8-286F-462F-9449-4059A7B217C5}"/>
                  </a:ext>
                </a:extLst>
              </p:cNvPr>
              <p:cNvSpPr/>
              <p:nvPr/>
            </p:nvSpPr>
            <p:spPr>
              <a:xfrm>
                <a:off x="6043611" y="1708583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86A75B8-286F-462F-9449-4059A7B217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3611" y="1708583"/>
                <a:ext cx="3112617" cy="1108060"/>
              </a:xfrm>
              <a:prstGeom prst="rect">
                <a:avLst/>
              </a:prstGeom>
              <a:blipFill>
                <a:blip r:embed="rId6"/>
                <a:stretch>
                  <a:fillRect r="-36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055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39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cc35c75-274d-4a95-9808-670eec1eda0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8afa238-0f3d-42d9-8267-f8c245b8ba2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2275c46-b3b1-48a4-9a77-1a8895bc1c0c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2b804eeb-7f30-44d5-a54d-59d7c0d8f465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65608</TotalTime>
  <Words>1211</Words>
  <Application>Microsoft Office PowerPoint</Application>
  <PresentationFormat>Widescreen</PresentationFormat>
  <Paragraphs>210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Cambria</vt:lpstr>
      <vt:lpstr>Cambria Math</vt:lpstr>
      <vt:lpstr>Consolas</vt:lpstr>
      <vt:lpstr>Metropolitan</vt:lpstr>
      <vt:lpstr>CS 476 – Programming Language Design</vt:lpstr>
      <vt:lpstr>Class Project</vt:lpstr>
      <vt:lpstr>PowerPoint Presentation</vt:lpstr>
      <vt:lpstr>Expressions and Commands: Syntax</vt:lpstr>
      <vt:lpstr>Adding Control Flow</vt:lpstr>
      <vt:lpstr>IMP: Syntax</vt:lpstr>
      <vt:lpstr>IMP: Syntactic Sugar</vt:lpstr>
      <vt:lpstr>IMP: Types</vt:lpstr>
      <vt:lpstr>PowerPoint Presentation</vt:lpstr>
      <vt:lpstr>Expressions: Small-Step Semantics</vt:lpstr>
      <vt:lpstr>IMP: Small-Step Semantics</vt:lpstr>
      <vt:lpstr>IMP: Small-Step Semantics of Loops</vt:lpstr>
      <vt:lpstr>IMP: Small-Step Semantics of Loops</vt:lpstr>
      <vt:lpstr>IMP: Small-Step Semantics of Loops</vt:lpstr>
      <vt:lpstr>IMP: Small-Step Semantics of Loops</vt:lpstr>
      <vt:lpstr>PowerPoint Presentation</vt:lpstr>
      <vt:lpstr>IMP: Small-Step Semantics of While</vt:lpstr>
      <vt:lpstr>IMP: Small-Step Semantics of While</vt:lpstr>
      <vt:lpstr>IMP: Big-Step Semantics</vt:lpstr>
      <vt:lpstr>IMP: Interpreter</vt:lpstr>
      <vt:lpstr>IMP: Infinite Loops</vt:lpstr>
      <vt:lpstr>IMP: Infinite Loops</vt:lpstr>
      <vt:lpstr>IMP: Infinite Loops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402</cp:revision>
  <dcterms:created xsi:type="dcterms:W3CDTF">2018-08-06T16:06:24Z</dcterms:created>
  <dcterms:modified xsi:type="dcterms:W3CDTF">2023-09-25T16:32:53Z</dcterms:modified>
</cp:coreProperties>
</file>